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53"/>
  </p:notesMasterIdLst>
  <p:sldIdLst>
    <p:sldId id="368" r:id="rId2"/>
    <p:sldId id="257" r:id="rId3"/>
    <p:sldId id="380" r:id="rId4"/>
    <p:sldId id="1335" r:id="rId5"/>
    <p:sldId id="1352" r:id="rId6"/>
    <p:sldId id="1349" r:id="rId7"/>
    <p:sldId id="1346" r:id="rId8"/>
    <p:sldId id="1353" r:id="rId9"/>
    <p:sldId id="1354" r:id="rId10"/>
    <p:sldId id="1350" r:id="rId11"/>
    <p:sldId id="1384" r:id="rId12"/>
    <p:sldId id="1385" r:id="rId13"/>
    <p:sldId id="1355" r:id="rId14"/>
    <p:sldId id="1383" r:id="rId15"/>
    <p:sldId id="1390" r:id="rId16"/>
    <p:sldId id="1356" r:id="rId17"/>
    <p:sldId id="1357" r:id="rId18"/>
    <p:sldId id="1359" r:id="rId19"/>
    <p:sldId id="1358" r:id="rId20"/>
    <p:sldId id="1380" r:id="rId21"/>
    <p:sldId id="1381" r:id="rId22"/>
    <p:sldId id="1382" r:id="rId23"/>
    <p:sldId id="1360" r:id="rId24"/>
    <p:sldId id="1327" r:id="rId25"/>
    <p:sldId id="1345" r:id="rId26"/>
    <p:sldId id="1361" r:id="rId27"/>
    <p:sldId id="258" r:id="rId28"/>
    <p:sldId id="259" r:id="rId29"/>
    <p:sldId id="263" r:id="rId30"/>
    <p:sldId id="1363" r:id="rId31"/>
    <p:sldId id="1364" r:id="rId32"/>
    <p:sldId id="1365" r:id="rId33"/>
    <p:sldId id="1387" r:id="rId34"/>
    <p:sldId id="1386" r:id="rId35"/>
    <p:sldId id="1367" r:id="rId36"/>
    <p:sldId id="1368" r:id="rId37"/>
    <p:sldId id="1369" r:id="rId38"/>
    <p:sldId id="1370" r:id="rId39"/>
    <p:sldId id="1371" r:id="rId40"/>
    <p:sldId id="1372" r:id="rId41"/>
    <p:sldId id="1373" r:id="rId42"/>
    <p:sldId id="1374" r:id="rId43"/>
    <p:sldId id="1362" r:id="rId44"/>
    <p:sldId id="1393" r:id="rId45"/>
    <p:sldId id="1375" r:id="rId46"/>
    <p:sldId id="1388" r:id="rId47"/>
    <p:sldId id="1389" r:id="rId48"/>
    <p:sldId id="1394" r:id="rId49"/>
    <p:sldId id="1392" r:id="rId50"/>
    <p:sldId id="1376" r:id="rId51"/>
    <p:sldId id="1391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4" autoAdjust="0"/>
    <p:restoredTop sz="91811" autoAdjust="0"/>
  </p:normalViewPr>
  <p:slideViewPr>
    <p:cSldViewPr snapToGrid="0" snapToObjects="1" showGuides="1">
      <p:cViewPr varScale="1">
        <p:scale>
          <a:sx n="166" d="100"/>
          <a:sy n="166" d="100"/>
        </p:scale>
        <p:origin x="928" y="192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7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6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of all methods under each causal structure. For structures A, B and C, FDP (average mean and standard error across scenarios), sensitivity (average mean and standard error across scenarios) and accuracy, defined as 1 - FDP+ sensitivity (mean across scenarios).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DSA (Deletion Substitution Addition) algorithm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predictive value = 1 – FDR = 1 – FP/(FP+TP)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9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1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DCD36-009E-CAE0-325A-4B12FE6FAB1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350.png"/><Relationship Id="rId7" Type="http://schemas.openxmlformats.org/officeDocument/2006/relationships/image" Target="../media/image4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.png"/><Relationship Id="rId10" Type="http://schemas.openxmlformats.org/officeDocument/2006/relationships/image" Target="../media/image46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60.png"/><Relationship Id="rId5" Type="http://schemas.openxmlformats.org/officeDocument/2006/relationships/image" Target="../media/image360.png"/><Relationship Id="rId10" Type="http://schemas.openxmlformats.org/officeDocument/2006/relationships/image" Target="../media/image440.png"/><Relationship Id="rId4" Type="http://schemas.openxmlformats.org/officeDocument/2006/relationships/image" Target="../media/image35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50.png"/><Relationship Id="rId4" Type="http://schemas.openxmlformats.org/officeDocument/2006/relationships/image" Target="../media/image350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emf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Mediation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94129-B6E4-7045-A878-0A1C1B5E43E9}"/>
              </a:ext>
            </a:extLst>
          </p:cNvPr>
          <p:cNvGrpSpPr/>
          <p:nvPr/>
        </p:nvGrpSpPr>
        <p:grpSpPr>
          <a:xfrm>
            <a:off x="1724297" y="1850602"/>
            <a:ext cx="5535363" cy="516094"/>
            <a:chOff x="1724297" y="1850602"/>
            <a:chExt cx="5535363" cy="5160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454C69-09DB-DD44-86B0-76AF325E564E}"/>
                </a:ext>
              </a:extLst>
            </p:cNvPr>
            <p:cNvSpPr/>
            <p:nvPr/>
          </p:nvSpPr>
          <p:spPr>
            <a:xfrm>
              <a:off x="1724297" y="1850602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841570-0E0A-9A41-A342-3231A5FB6673}"/>
                </a:ext>
              </a:extLst>
            </p:cNvPr>
            <p:cNvSpPr/>
            <p:nvPr/>
          </p:nvSpPr>
          <p:spPr>
            <a:xfrm>
              <a:off x="6689215" y="1866563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60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700A63C3-F258-6A4D-A9CF-FD20421DF418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420767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blipFill>
                <a:blip r:embed="rId6"/>
                <a:stretch>
                  <a:fillRect l="-80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2F67A32-9C88-4044-95D1-C3BCF3FD4BC0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395929C-26CB-DF4F-8B1A-C9DC2699C4A2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7FE8B7-4305-7B46-809E-1E5166F2D692}"/>
              </a:ext>
            </a:extLst>
          </p:cNvPr>
          <p:cNvSpPr/>
          <p:nvPr/>
        </p:nvSpPr>
        <p:spPr>
          <a:xfrm>
            <a:off x="882989" y="1811831"/>
            <a:ext cx="3093593" cy="605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770EC6-E427-844D-93B0-B1EF862EBD3B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2429786" y="2417200"/>
            <a:ext cx="2142213" cy="1425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A1D7C772-BE3B-524D-AC97-EF3C68BF7EF7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9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blipFill>
                <a:blip r:embed="rId6"/>
                <a:stretch>
                  <a:fillRect l="-1825" t="-23684" r="-2737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3E634B-84F4-6F47-BE17-326AB3FBF226}"/>
              </a:ext>
            </a:extLst>
          </p:cNvPr>
          <p:cNvSpPr/>
          <p:nvPr/>
        </p:nvSpPr>
        <p:spPr>
          <a:xfrm>
            <a:off x="3955742" y="3732054"/>
            <a:ext cx="1127988" cy="7680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A902FA-FD29-234E-BE0D-F629C55D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F9609CE-1AA3-EF49-B8C7-400079B44B5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/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  <a:blipFill>
                <a:blip r:embed="rId6"/>
                <a:stretch>
                  <a:fillRect l="-105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3BA88D9-A7F2-1049-B986-3EB01C8D8632}"/>
              </a:ext>
            </a:extLst>
          </p:cNvPr>
          <p:cNvSpPr txBox="1"/>
          <p:nvPr/>
        </p:nvSpPr>
        <p:spPr>
          <a:xfrm>
            <a:off x="2376719" y="4028864"/>
            <a:ext cx="247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Indirect Effect: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F4D42B-0EC8-F249-B27E-F0E7ADC1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F5AB641-EB5A-014A-B4C5-FCD31F03409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34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No Indirect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7669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873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57811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3250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201993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01992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7668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7668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57811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/>
          <p:nvPr/>
        </p:nvCxnSpPr>
        <p:spPr>
          <a:xfrm flipV="1">
            <a:off x="2722652" y="1335513"/>
            <a:ext cx="903459" cy="692928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3534310" y="9523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38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896"/>
            <a:ext cx="8229600" cy="822721"/>
          </a:xfrm>
        </p:spPr>
        <p:txBody>
          <a:bodyPr/>
          <a:lstStyle/>
          <a:p>
            <a:r>
              <a:rPr lang="en-US" sz="4800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863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969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6743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4213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1161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8631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863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  <a:blipFill>
                <a:blip r:embed="rId3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6743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blipFill>
                <a:blip r:embed="rId5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>
            <a:cxnSpLocks/>
          </p:cNvCxnSpPr>
          <p:nvPr/>
        </p:nvCxnSpPr>
        <p:spPr>
          <a:xfrm flipV="1">
            <a:off x="1710592" y="1405035"/>
            <a:ext cx="650520" cy="522297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2291157" y="99606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189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Proportion of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69006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007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77118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3458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115368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11536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69006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69006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77118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𝑃𝑟𝑜𝑝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𝑀𝑒𝑑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blipFill>
                <a:blip r:embed="rId6"/>
                <a:stretch>
                  <a:fillRect l="-3719" t="-1351" r="-826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6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Test of Mediation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blipFill>
                <a:blip r:embed="rId2"/>
                <a:stretch>
                  <a:fillRect l="-3297" r="-384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/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blipFill>
                <a:blip r:embed="rId3"/>
                <a:stretch>
                  <a:fillRect l="-1709" t="-6897" r="-1709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/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Difficulty is that this is a product of two estimates and that they can be correlated.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test: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Sobel Test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uses a ”delta method” to estimate the standard error and can be conservative.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Bootstrap (resampling with replacement of the samples).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Monte Carlo (sampling from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blipFill>
                <a:blip r:embed="rId4"/>
                <a:stretch>
                  <a:fillRect l="-1176" t="-1660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863590"/>
            <a:ext cx="8729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concept of mediation analysis and its application in omics study (for this lecture we have individual-level data!)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statistical modeling of different mediation analysis frameworks, including 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mediation analysis (one exposure, one mediator, and an outcome)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with multiple mediators.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exposure.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that estimate latent variables.</a:t>
            </a:r>
          </a:p>
          <a:p>
            <a:pPr marL="1057275" lvl="2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84A7821-69CE-976E-2F5F-976827BAD118}"/>
              </a:ext>
            </a:extLst>
          </p:cNvPr>
          <p:cNvGrpSpPr/>
          <p:nvPr/>
        </p:nvGrpSpPr>
        <p:grpSpPr>
          <a:xfrm>
            <a:off x="1309985" y="3410184"/>
            <a:ext cx="6393329" cy="1180412"/>
            <a:chOff x="1309985" y="3410184"/>
            <a:chExt cx="6393329" cy="11804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E7FBBC-79C9-E5B3-A822-25E77759D01F}"/>
                </a:ext>
              </a:extLst>
            </p:cNvPr>
            <p:cNvGrpSpPr/>
            <p:nvPr/>
          </p:nvGrpSpPr>
          <p:grpSpPr>
            <a:xfrm>
              <a:off x="3980885" y="3553394"/>
              <a:ext cx="3722429" cy="968991"/>
              <a:chOff x="3980885" y="3553394"/>
              <a:chExt cx="3722429" cy="9689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r="-340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/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1" r="-2941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F8093B-4D83-0A88-821F-A52C111383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806374" y="3974257"/>
              <a:ext cx="332822" cy="334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05C39F-AE06-8AB0-B131-F2027F804388}"/>
                </a:ext>
              </a:extLst>
            </p:cNvPr>
            <p:cNvSpPr/>
            <p:nvPr/>
          </p:nvSpPr>
          <p:spPr>
            <a:xfrm>
              <a:off x="1309985" y="4026523"/>
              <a:ext cx="496389" cy="5640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153626-2AEE-8F0C-ABF1-A9C4DEB63D5D}"/>
                </a:ext>
              </a:extLst>
            </p:cNvPr>
            <p:cNvSpPr/>
            <p:nvPr/>
          </p:nvSpPr>
          <p:spPr>
            <a:xfrm>
              <a:off x="2139196" y="3410184"/>
              <a:ext cx="496389" cy="564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3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457200" y="880106"/>
            <a:ext cx="863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X=x*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while holding a mediator constant at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M=m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(setting mediator to the value of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/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blipFill>
                <a:blip r:embed="rId2"/>
                <a:stretch>
                  <a:fillRect l="-54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/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blipFill>
                <a:blip r:embed="rId3"/>
                <a:stretch>
                  <a:fillRect l="-5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49F9B4E-7B38-2AC3-6C5F-117D28C95CBC}"/>
              </a:ext>
            </a:extLst>
          </p:cNvPr>
          <p:cNvGrpSpPr/>
          <p:nvPr/>
        </p:nvGrpSpPr>
        <p:grpSpPr>
          <a:xfrm>
            <a:off x="550797" y="2925303"/>
            <a:ext cx="8003217" cy="1705664"/>
            <a:chOff x="550797" y="2925303"/>
            <a:chExt cx="8003217" cy="1705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3E7707-672F-804D-A2E5-8E90277FAA8C}"/>
                </a:ext>
              </a:extLst>
            </p:cNvPr>
            <p:cNvSpPr txBox="1"/>
            <p:nvPr/>
          </p:nvSpPr>
          <p:spPr>
            <a:xfrm>
              <a:off x="550797" y="3707637"/>
              <a:ext cx="80032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Measures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not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mediated through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i.e.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after intervening to fix the mediator to some value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/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860" r="-86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C38A5-62AA-4570-4B67-334A97AE357A}"/>
                </a:ext>
              </a:extLst>
            </p:cNvPr>
            <p:cNvSpPr txBox="1"/>
            <p:nvPr/>
          </p:nvSpPr>
          <p:spPr>
            <a:xfrm>
              <a:off x="550797" y="2925303"/>
              <a:ext cx="45534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Controlled direct (and natural direct) effect: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9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08" y="19450"/>
            <a:ext cx="8229600" cy="761231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513708" y="787335"/>
            <a:ext cx="86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Following similar arguments, the natural indirect effect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/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𝑁𝐼𝐸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EF2CC4-F805-FF68-9F1D-56F0CB87B1FF}"/>
              </a:ext>
            </a:extLst>
          </p:cNvPr>
          <p:cNvSpPr txBox="1"/>
          <p:nvPr/>
        </p:nvSpPr>
        <p:spPr>
          <a:xfrm>
            <a:off x="132494" y="1895331"/>
            <a:ext cx="8630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Exposure set to compare: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to 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68130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6813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316216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3115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315058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410660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B069DE1C-4599-A24A-9F0C-81A77802C63E}"/>
              </a:ext>
            </a:extLst>
          </p:cNvPr>
          <p:cNvSpPr/>
          <p:nvPr/>
        </p:nvSpPr>
        <p:spPr>
          <a:xfrm>
            <a:off x="3348414" y="2590114"/>
            <a:ext cx="3452117" cy="2095928"/>
          </a:xfrm>
          <a:prstGeom prst="arc">
            <a:avLst/>
          </a:prstGeom>
          <a:ln w="57150">
            <a:solidFill>
              <a:srgbClr val="990000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385882" y="959641"/>
            <a:ext cx="830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specific measurements (X measured before M measure before 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Switch Y and M and re-test.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out reverse causation with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knowledge.</a:t>
            </a:r>
          </a:p>
        </p:txBody>
      </p:sp>
    </p:spTree>
    <p:extLst>
      <p:ext uri="{BB962C8B-B14F-4D97-AF65-F5344CB8AC3E}">
        <p14:creationId xmlns:p14="http://schemas.microsoft.com/office/powerpoint/2010/main" val="2111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" y="38679"/>
            <a:ext cx="5608504" cy="857250"/>
          </a:xfrm>
        </p:spPr>
        <p:txBody>
          <a:bodyPr/>
          <a:lstStyle/>
          <a:p>
            <a:r>
              <a:rPr lang="en-US" sz="3600" dirty="0"/>
              <a:t>Compare to Confounding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5FECB-1A72-8448-A9BD-68E1F160165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42EC83-68ED-5744-813F-54D37283FA39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2F02E-641B-8F42-98CC-E57D03E60611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10BA4-BD68-2446-9BE1-BD3DDE44C016}"/>
              </a:ext>
            </a:extLst>
          </p:cNvPr>
          <p:cNvSpPr/>
          <p:nvPr/>
        </p:nvSpPr>
        <p:spPr>
          <a:xfrm>
            <a:off x="3908506" y="155767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FC76-0715-2140-88A4-B2D11BDA79F0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2294857" y="1982974"/>
            <a:ext cx="1613649" cy="134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EFCEF2-BE66-9D40-BA5B-A1A9F854D05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759111" y="1982974"/>
            <a:ext cx="1616118" cy="177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A5003-336E-7C42-9098-9E7944633E36}"/>
              </a:ext>
            </a:extLst>
          </p:cNvPr>
          <p:cNvSpPr txBox="1"/>
          <p:nvPr/>
        </p:nvSpPr>
        <p:spPr>
          <a:xfrm>
            <a:off x="1958920" y="41786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4128C-23FB-E444-8219-45E97AD24F5B}"/>
              </a:ext>
            </a:extLst>
          </p:cNvPr>
          <p:cNvSpPr txBox="1"/>
          <p:nvPr/>
        </p:nvSpPr>
        <p:spPr>
          <a:xfrm>
            <a:off x="6399075" y="41798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493E7-1290-7142-9F78-2078D5FE6293}"/>
              </a:ext>
            </a:extLst>
          </p:cNvPr>
          <p:cNvSpPr txBox="1"/>
          <p:nvPr/>
        </p:nvSpPr>
        <p:spPr>
          <a:xfrm>
            <a:off x="3734124" y="113592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7E3E34-8E54-734F-82ED-EC8E8D60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259" y="795016"/>
            <a:ext cx="3352775" cy="2588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C5CED-9B7C-4F47-B435-CBFA52F11F3A}"/>
              </a:ext>
            </a:extLst>
          </p:cNvPr>
          <p:cNvSpPr txBox="1"/>
          <p:nvPr/>
        </p:nvSpPr>
        <p:spPr>
          <a:xfrm>
            <a:off x="845319" y="4589497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Grasgruber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Economics &amp; Human Biology. 2014. 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Novermbre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a. Nature. 2008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5A7484D0-49D0-5047-B2AF-7CF2088D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58" y="214903"/>
            <a:ext cx="3136848" cy="30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01" y="150586"/>
            <a:ext cx="8229600" cy="857250"/>
          </a:xfrm>
        </p:spPr>
        <p:txBody>
          <a:bodyPr/>
          <a:lstStyle/>
          <a:p>
            <a:r>
              <a:rPr lang="en-US" dirty="0"/>
              <a:t>Confounding In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87317-CD17-644C-9C66-44AAA053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75" y="1755274"/>
            <a:ext cx="3305250" cy="58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7B557-953D-654C-8263-D3D3C6A34224}"/>
              </a:ext>
            </a:extLst>
          </p:cNvPr>
          <p:cNvSpPr txBox="1"/>
          <p:nvPr/>
        </p:nvSpPr>
        <p:spPr>
          <a:xfrm>
            <a:off x="845319" y="1164657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Adjusted model: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F8D62-C153-B646-A23C-AD11C1F2816D}"/>
              </a:ext>
            </a:extLst>
          </p:cNvPr>
          <p:cNvSpPr txBox="1"/>
          <p:nvPr/>
        </p:nvSpPr>
        <p:spPr>
          <a:xfrm>
            <a:off x="845318" y="268258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Unadjusted model: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6BFCF-BF37-0747-8E5B-B0826C836442}"/>
              </a:ext>
            </a:extLst>
          </p:cNvPr>
          <p:cNvSpPr/>
          <p:nvPr/>
        </p:nvSpPr>
        <p:spPr>
          <a:xfrm>
            <a:off x="4445984" y="1597794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80847-78DD-3A42-A0C0-C3F6583EB488}"/>
              </a:ext>
            </a:extLst>
          </p:cNvPr>
          <p:cNvCxnSpPr/>
          <p:nvPr/>
        </p:nvCxnSpPr>
        <p:spPr>
          <a:xfrm flipH="1">
            <a:off x="4677434" y="2571750"/>
            <a:ext cx="8067" cy="55008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81DD64-E671-1241-BF05-05498D1A3AF4}"/>
              </a:ext>
            </a:extLst>
          </p:cNvPr>
          <p:cNvSpPr txBox="1"/>
          <p:nvPr/>
        </p:nvSpPr>
        <p:spPr>
          <a:xfrm>
            <a:off x="845318" y="4620280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Greenland, et al. Epidemiology 1999.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F3DB-360E-6643-B967-C067718E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54" y="3500371"/>
            <a:ext cx="2288250" cy="5847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7A31929-3BF8-8649-ADC1-451808D3DEC6}"/>
              </a:ext>
            </a:extLst>
          </p:cNvPr>
          <p:cNvSpPr/>
          <p:nvPr/>
        </p:nvSpPr>
        <p:spPr>
          <a:xfrm>
            <a:off x="4463789" y="3359621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1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457199" y="1000302"/>
            <a:ext cx="8340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model is correctly specified.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controlled effects, no unmeasured confounders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Exposure-outcome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Mediator-outcome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natural effects (those above plus):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unmeasured confounders for exposure-mediator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 does not cause a confounder of the mediator-outcome.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Interactions with other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Situations where the mediator can interact with the exposure (mediator-moderator).  </a:t>
            </a:r>
          </a:p>
        </p:txBody>
      </p:sp>
    </p:spTree>
    <p:extLst>
      <p:ext uri="{BB962C8B-B14F-4D97-AF65-F5344CB8AC3E}">
        <p14:creationId xmlns:p14="http://schemas.microsoft.com/office/powerpoint/2010/main" val="2897440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9C714-BD12-DD40-B479-72B8C5BEB406}"/>
              </a:ext>
            </a:extLst>
          </p:cNvPr>
          <p:cNvSpPr txBox="1">
            <a:spLocks/>
          </p:cNvSpPr>
          <p:nvPr/>
        </p:nvSpPr>
        <p:spPr>
          <a:xfrm>
            <a:off x="571499" y="350378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use mediation analysis for omics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9648B5-0C2C-6F42-8EC4-8F7775227E52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07FC0B-E074-1641-BC8D-48A9F98BB074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2C9D5-CAA4-7944-86F0-92631CD17BE5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3A21E9-0885-5A4E-B8A5-830C9C0CEFC5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8DC59-4FFB-0541-A757-772F1D6460F9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7" name="Picture 16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B7AF97AF-7DBF-1C4B-8980-02465928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8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3FDE9388-6056-C845-8A77-11361581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79C20D-A6DA-054F-B90E-700F2D3AC608}"/>
              </a:ext>
            </a:extLst>
          </p:cNvPr>
          <p:cNvSpPr/>
          <p:nvPr/>
        </p:nvSpPr>
        <p:spPr>
          <a:xfrm>
            <a:off x="3252856" y="2705151"/>
            <a:ext cx="2638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Statistical Association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50FAD7-AE32-1E4F-9263-355ACC7DDB49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AF86A-9399-CC49-A22A-AC61BE4A9156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BFEA8-866A-0840-A501-9C23A58801CC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6F563E-8F3D-3E49-9489-0B05C65CD113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52820-16D2-E545-8D12-53FC379F2888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3" name="Picture 12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9443FD75-902E-A949-9154-49F094B3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4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4C9F7144-44A2-7848-B51C-304CA04A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3BB7C1-F26C-5F44-B811-7366C1FF0589}"/>
              </a:ext>
            </a:extLst>
          </p:cNvPr>
          <p:cNvSpPr/>
          <p:nvPr/>
        </p:nvSpPr>
        <p:spPr>
          <a:xfrm>
            <a:off x="3504236" y="1355242"/>
            <a:ext cx="2135529" cy="855854"/>
          </a:xfrm>
          <a:prstGeom prst="roundRect">
            <a:avLst>
              <a:gd name="adj" fmla="val 5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0FCB-8156-7A4D-9ED8-277C5B491049}"/>
              </a:ext>
            </a:extLst>
          </p:cNvPr>
          <p:cNvSpPr txBox="1"/>
          <p:nvPr/>
        </p:nvSpPr>
        <p:spPr>
          <a:xfrm>
            <a:off x="3890519" y="1313378"/>
            <a:ext cx="1883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Methylation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/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  <a:blipFill>
                <a:blip r:embed="rId6"/>
                <a:stretch>
                  <a:fillRect l="-2041" t="-6452" r="-272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85DFCA6-F7EE-104A-BC06-7344ACB77D61}"/>
              </a:ext>
            </a:extLst>
          </p:cNvPr>
          <p:cNvSpPr txBox="1">
            <a:spLocks/>
          </p:cNvSpPr>
          <p:nvPr/>
        </p:nvSpPr>
        <p:spPr>
          <a:xfrm>
            <a:off x="571500" y="422131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the underlying biological process?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FBFD55-54AD-B942-9CC9-A629D079A28D}"/>
              </a:ext>
            </a:extLst>
          </p:cNvPr>
          <p:cNvCxnSpPr/>
          <p:nvPr/>
        </p:nvCxnSpPr>
        <p:spPr>
          <a:xfrm flipV="1">
            <a:off x="3157233" y="2286000"/>
            <a:ext cx="419685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275A4-23AD-224A-80E9-D6F432B3C457}"/>
              </a:ext>
            </a:extLst>
          </p:cNvPr>
          <p:cNvCxnSpPr>
            <a:cxnSpLocks/>
          </p:cNvCxnSpPr>
          <p:nvPr/>
        </p:nvCxnSpPr>
        <p:spPr>
          <a:xfrm>
            <a:off x="5639765" y="2286000"/>
            <a:ext cx="597819" cy="55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7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6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097986" y="1788288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076EAC8-8077-9140-A4E1-51FFDE3D1B45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0B647-5815-974A-964E-76BBB2563A4E}"/>
              </a:ext>
            </a:extLst>
          </p:cNvPr>
          <p:cNvGrpSpPr/>
          <p:nvPr/>
        </p:nvGrpSpPr>
        <p:grpSpPr>
          <a:xfrm>
            <a:off x="4483409" y="838830"/>
            <a:ext cx="4737194" cy="1113610"/>
            <a:chOff x="4483409" y="838830"/>
            <a:chExt cx="4737194" cy="1113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/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  <a:blipFill>
                  <a:blip r:embed="rId8"/>
                  <a:stretch>
                    <a:fillRect l="-1442" t="-9375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4483409" y="838830"/>
              <a:ext cx="4737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separate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models for all mediators)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113993-E63F-6F4C-85E5-6787D4B52C57}"/>
              </a:ext>
            </a:extLst>
          </p:cNvPr>
          <p:cNvGrpSpPr/>
          <p:nvPr/>
        </p:nvGrpSpPr>
        <p:grpSpPr>
          <a:xfrm>
            <a:off x="345402" y="3761207"/>
            <a:ext cx="8712598" cy="687588"/>
            <a:chOff x="345402" y="3761207"/>
            <a:chExt cx="8712598" cy="687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0000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3269235" y="3802464"/>
              <a:ext cx="5788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Assume mediators are independent of one another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(conditional on X and covariates included in the 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2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990"/>
            <a:ext cx="8229600" cy="857250"/>
          </a:xfrm>
        </p:spPr>
        <p:txBody>
          <a:bodyPr/>
          <a:lstStyle/>
          <a:p>
            <a:r>
              <a:rPr lang="en-US" dirty="0"/>
              <a:t>No Mediation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pesticides) influence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BC87EA7-47C6-DF4C-9543-F6B8466BA450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65AF5E-0A92-3148-AB8C-B1D20C97877A}"/>
              </a:ext>
            </a:extLst>
          </p:cNvPr>
          <p:cNvGrpSpPr/>
          <p:nvPr/>
        </p:nvGrpSpPr>
        <p:grpSpPr>
          <a:xfrm>
            <a:off x="6753" y="3621107"/>
            <a:ext cx="9011105" cy="996982"/>
            <a:chOff x="6753" y="3621107"/>
            <a:chExt cx="9011105" cy="996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3125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/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Note that these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 are conditional on other mediators,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This accounts for potential inter-mediation effects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blipFill>
                  <a:blip r:embed="rId10"/>
                  <a:stretch>
                    <a:fillRect l="-198" t="-7547" r="-397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D91F8F-0566-5746-9327-65A04D32A441}"/>
              </a:ext>
            </a:extLst>
          </p:cNvPr>
          <p:cNvGrpSpPr/>
          <p:nvPr/>
        </p:nvGrpSpPr>
        <p:grpSpPr>
          <a:xfrm>
            <a:off x="5310335" y="830776"/>
            <a:ext cx="3478582" cy="1486030"/>
            <a:chOff x="5310335" y="830776"/>
            <a:chExt cx="3478582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10335" y="830776"/>
              <a:ext cx="3429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  <a:blipFill>
                  <a:blip r:embed="rId11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39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Vanderweele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Vanstelelandt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24024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/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281D47-2826-1049-85E0-1D52A70DD842}"/>
              </a:ext>
            </a:extLst>
          </p:cNvPr>
          <p:cNvSpPr txBox="1"/>
          <p:nvPr/>
        </p:nvSpPr>
        <p:spPr>
          <a:xfrm>
            <a:off x="6753" y="861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Mediator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(Separate model for all mediators)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  <a:blipFill>
                <a:blip r:embed="rId9"/>
                <a:stretch>
                  <a:fillRect l="-1266" t="-10312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 are conditional on other mediators,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accounts for potential inter-mediation effects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blipFill>
                <a:blip r:embed="rId10"/>
                <a:stretch>
                  <a:fillRect l="-198" t="-7547" r="-39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11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1289F3-DFFA-2F46-BE9B-FCAA81108E23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</p:spTree>
    <p:extLst>
      <p:ext uri="{BB962C8B-B14F-4D97-AF65-F5344CB8AC3E}">
        <p14:creationId xmlns:p14="http://schemas.microsoft.com/office/powerpoint/2010/main" val="263001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</p:txBody>
      </p:sp>
    </p:spTree>
    <p:extLst>
      <p:ext uri="{BB962C8B-B14F-4D97-AF65-F5344CB8AC3E}">
        <p14:creationId xmlns:p14="http://schemas.microsoft.com/office/powerpoint/2010/main" val="2952821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/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blipFill>
                <a:blip r:embed="rId4"/>
                <a:stretch>
                  <a:fillRect l="-454" t="-92958" b="-1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/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 0 regularization parameter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0 concavity of MCP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blipFill>
                <a:blip r:embed="rId5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66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3C3F7-82F1-404D-A96E-96EC34AFAA02}"/>
              </a:ext>
            </a:extLst>
          </p:cNvPr>
          <p:cNvSpPr/>
          <p:nvPr/>
        </p:nvSpPr>
        <p:spPr>
          <a:xfrm>
            <a:off x="1275348" y="3297536"/>
            <a:ext cx="539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MCP because this approach can select the correct model with probability tending to 1.</a:t>
            </a:r>
          </a:p>
        </p:txBody>
      </p:sp>
    </p:spTree>
    <p:extLst>
      <p:ext uri="{BB962C8B-B14F-4D97-AF65-F5344CB8AC3E}">
        <p14:creationId xmlns:p14="http://schemas.microsoft.com/office/powerpoint/2010/main" val="3965783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/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significance test (Reject null of no mediation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significant.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Mediator-Outcome effect: Bonferroni corrected p-value using the number of mediators selected from MCP and estimates from MCP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Exposure-Mediator effect: Bonferroni corrected p-value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𝑚𝑎𝑥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blipFill>
                <a:blip r:embed="rId3"/>
                <a:stretch>
                  <a:fillRect t="-85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3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-106646" y="777879"/>
            <a:ext cx="884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US Department of Veterans Affairs Normative Aging Study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686 men with 484,548 methylation probes or mediators.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these methylation markers mediate the relationship between smoking and lung function (several measures)?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5F30A-7651-234A-A4FF-98973C4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55" y="2340529"/>
            <a:ext cx="5224940" cy="215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71CBD-8E0D-114F-B94A-CFA2D66ECC6D}"/>
              </a:ext>
            </a:extLst>
          </p:cNvPr>
          <p:cNvSpPr txBox="1"/>
          <p:nvPr/>
        </p:nvSpPr>
        <p:spPr>
          <a:xfrm>
            <a:off x="7264145" y="317546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Percentage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/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blipFill>
                <a:blip r:embed="rId4"/>
                <a:stretch>
                  <a:fillRect l="-31250" t="-18182" r="-2500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/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blipFill>
                <a:blip r:embed="rId5"/>
                <a:stretch>
                  <a:fillRect l="-11765" t="-13043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5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AE720-C6DD-1147-8D86-EDAAC074FEF2}"/>
              </a:ext>
            </a:extLst>
          </p:cNvPr>
          <p:cNvGrpSpPr/>
          <p:nvPr/>
        </p:nvGrpSpPr>
        <p:grpSpPr>
          <a:xfrm>
            <a:off x="-49256" y="3409856"/>
            <a:ext cx="9259906" cy="855044"/>
            <a:chOff x="-49256" y="3409856"/>
            <a:chExt cx="9259906" cy="855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  <a:blipFill>
                  <a:blip r:embed="rId8"/>
                  <a:stretch>
                    <a:fillRect l="-1262" t="-9697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-49256" y="3895568"/>
              <a:ext cx="92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They define active mediators as the ones with non-null contributions to the indirect effect.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AB331-551A-6E43-AF74-29D27C03C012}"/>
              </a:ext>
            </a:extLst>
          </p:cNvPr>
          <p:cNvGrpSpPr/>
          <p:nvPr/>
        </p:nvGrpSpPr>
        <p:grpSpPr>
          <a:xfrm>
            <a:off x="5335983" y="830776"/>
            <a:ext cx="3377848" cy="1486030"/>
            <a:chOff x="5335983" y="830776"/>
            <a:chExt cx="3377848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35983" y="830776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  <a:blipFill>
                  <a:blip r:embed="rId9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2E1106-6B2F-1E49-BE32-0C8EE62AD0B4}"/>
              </a:ext>
            </a:extLst>
          </p:cNvPr>
          <p:cNvGrpSpPr/>
          <p:nvPr/>
        </p:nvGrpSpPr>
        <p:grpSpPr>
          <a:xfrm>
            <a:off x="-469212" y="467573"/>
            <a:ext cx="4621323" cy="2100963"/>
            <a:chOff x="-469212" y="467573"/>
            <a:chExt cx="4621323" cy="21009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-80202" y="680484"/>
              <a:ext cx="3916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(Multivariate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/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𝑀𝑉𝑁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blipFill>
                  <a:blip r:embed="rId10"/>
                  <a:stretch>
                    <a:fillRect l="-1000" t="-5556" r="-100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FC881DE-3B73-CB41-BD6E-FD142467EAA7}"/>
                </a:ext>
              </a:extLst>
            </p:cNvPr>
            <p:cNvSpPr/>
            <p:nvPr/>
          </p:nvSpPr>
          <p:spPr>
            <a:xfrm>
              <a:off x="-469212" y="467573"/>
              <a:ext cx="4621323" cy="210096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  <a:blipFill>
                <a:blip r:embed="rId3"/>
                <a:stretch>
                  <a:fillRect l="-1266" t="-9697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They define active mediators as the ones with non-null contributions to the indirect effect.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Inactive mediators will fall into three categories: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zero.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non-zero.</a:t>
                </a:r>
              </a:p>
              <a:p>
                <a:pPr marL="687388" indent="-339725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are zero.</a:t>
                </a:r>
              </a:p>
              <a:p>
                <a:pPr marL="347663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good summary of the indirect effect when terms are in the opposite direction. Therefore, they use: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blipFill>
                <a:blip r:embed="rId4"/>
                <a:stretch>
                  <a:fillRect l="-625" t="-948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/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  <a:blipFill>
                <a:blip r:embed="rId5"/>
                <a:stretch>
                  <a:fillRect l="-1262" t="-75676" b="-1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68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rmMixtureAtZero">
            <a:extLst>
              <a:ext uri="{FF2B5EF4-FFF2-40B4-BE49-F238E27FC236}">
                <a16:creationId xmlns:a16="http://schemas.microsoft.com/office/drawing/2014/main" id="{79D5FE2C-601B-D440-82AF-B094B274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16" y="1873280"/>
            <a:ext cx="2754515" cy="275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4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5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/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blipFill>
                <a:blip r:embed="rId6"/>
                <a:stretch>
                  <a:fillRect l="-21429" r="-17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/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/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00E820-6E3C-4342-9561-38ED65FF4614}"/>
              </a:ext>
            </a:extLst>
          </p:cNvPr>
          <p:cNvCxnSpPr/>
          <p:nvPr/>
        </p:nvCxnSpPr>
        <p:spPr>
          <a:xfrm>
            <a:off x="5645427" y="3122909"/>
            <a:ext cx="384785" cy="94495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9B9694-5202-FD46-BF12-8A33C557B948}"/>
              </a:ext>
            </a:extLst>
          </p:cNvPr>
          <p:cNvCxnSpPr>
            <a:cxnSpLocks/>
          </p:cNvCxnSpPr>
          <p:nvPr/>
        </p:nvCxnSpPr>
        <p:spPr>
          <a:xfrm flipH="1">
            <a:off x="6500192" y="3377626"/>
            <a:ext cx="682487" cy="425748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877FF3-31D8-C343-93BA-A946AE61CC5C}"/>
              </a:ext>
            </a:extLst>
          </p:cNvPr>
          <p:cNvSpPr txBox="1"/>
          <p:nvPr/>
        </p:nvSpPr>
        <p:spPr>
          <a:xfrm>
            <a:off x="1063397" y="2786079"/>
            <a:ext cx="304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is on the posterior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inclusion probability (PIP) of each mediator in the larger variance normal.</a:t>
            </a:r>
          </a:p>
        </p:txBody>
      </p:sp>
    </p:spTree>
    <p:extLst>
      <p:ext uri="{BB962C8B-B14F-4D97-AF65-F5344CB8AC3E}">
        <p14:creationId xmlns:p14="http://schemas.microsoft.com/office/powerpoint/2010/main" val="172311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45561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4556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936472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0858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924896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F77E21-4655-7B43-A1DA-4B944CF7E87A}"/>
              </a:ext>
            </a:extLst>
          </p:cNvPr>
          <p:cNvSpPr txBox="1"/>
          <p:nvPr/>
        </p:nvSpPr>
        <p:spPr>
          <a:xfrm>
            <a:off x="353782" y="981638"/>
            <a:ext cx="8790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3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4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/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Inference is on the posterior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inclusion probability (PIP) of each mediator in the normal distribution with larger variance. Estimated via indicators,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blipFill>
                <a:blip r:embed="rId5"/>
                <a:stretch>
                  <a:fillRect l="-1667" t="-1418" r="-2917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55228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55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1818" t="-6897" r="-1368182" b="-4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t="-106897" r="-384524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6259" t="-113208" r="-116547" b="-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2174" t="-113208" r="-621" b="-10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259" t="-217308" r="-116547" b="-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2174" t="-217308" r="-621" b="-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8791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88634-29D2-C44F-8894-A05A945B0361}"/>
              </a:ext>
            </a:extLst>
          </p:cNvPr>
          <p:cNvSpPr txBox="1"/>
          <p:nvPr/>
        </p:nvSpPr>
        <p:spPr>
          <a:xfrm>
            <a:off x="-278924" y="789042"/>
            <a:ext cx="4850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Multi-Ethnic Study of Atherosclerosis (MESA)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methylation markers mediate the relationship between adult socioeconomic status (ESE) and glycated hemoglobin (HbA1c)?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limited to 2,000 CpG sites with the strongest marginal associations for computational reasons (i.e. screening step).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C3758-D4CA-8849-8727-6B82C5C7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63" y="584671"/>
            <a:ext cx="4185754" cy="3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Meet-in-the-Middle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F62F03-55A3-E5A8-FC52-52C1B47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2" y="623604"/>
            <a:ext cx="7341140" cy="399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4134C-6003-F847-1BFB-F43483C47E2E}"/>
              </a:ext>
            </a:extLst>
          </p:cNvPr>
          <p:cNvSpPr txBox="1"/>
          <p:nvPr/>
        </p:nvSpPr>
        <p:spPr>
          <a:xfrm>
            <a:off x="658630" y="220241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BC6C3-9C3E-560C-537E-E60B5779A29E}"/>
              </a:ext>
            </a:extLst>
          </p:cNvPr>
          <p:cNvSpPr txBox="1"/>
          <p:nvPr/>
        </p:nvSpPr>
        <p:spPr>
          <a:xfrm>
            <a:off x="2263694" y="8891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E74C1-58C7-D4F9-7110-CF462AFBF6E5}"/>
              </a:ext>
            </a:extLst>
          </p:cNvPr>
          <p:cNvSpPr txBox="1"/>
          <p:nvPr/>
        </p:nvSpPr>
        <p:spPr>
          <a:xfrm>
            <a:off x="2325303" y="35772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9CB6A-EF94-D382-4C0C-B1D8CD501B27}"/>
              </a:ext>
            </a:extLst>
          </p:cNvPr>
          <p:cNvSpPr txBox="1"/>
          <p:nvPr/>
        </p:nvSpPr>
        <p:spPr>
          <a:xfrm>
            <a:off x="4596540" y="774295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discover intermediary biomarkers 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6663A-D3AC-DAB5-FFCE-45E9597A5895}"/>
              </a:ext>
            </a:extLst>
          </p:cNvPr>
          <p:cNvSpPr txBox="1"/>
          <p:nvPr/>
        </p:nvSpPr>
        <p:spPr>
          <a:xfrm>
            <a:off x="1002818" y="4738952"/>
            <a:ext cx="298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Chadeau-Hyam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2011.</a:t>
            </a:r>
          </a:p>
        </p:txBody>
      </p:sp>
    </p:spTree>
    <p:extLst>
      <p:ext uri="{BB962C8B-B14F-4D97-AF65-F5344CB8AC3E}">
        <p14:creationId xmlns:p14="http://schemas.microsoft.com/office/powerpoint/2010/main" val="447935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Modified 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blipFill>
                <a:blip r:embed="rId3"/>
                <a:stretch>
                  <a:fillRect l="-565" t="-621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68B88-9E0C-44D9-F7E0-9FC86E8B4758}"/>
              </a:ext>
            </a:extLst>
          </p:cNvPr>
          <p:cNvSpPr txBox="1">
            <a:spLocks/>
          </p:cNvSpPr>
          <p:nvPr/>
        </p:nvSpPr>
        <p:spPr>
          <a:xfrm>
            <a:off x="745779" y="1977696"/>
            <a:ext cx="8229600" cy="2344714"/>
          </a:xfr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582DF-774C-6C42-49C7-D01BBBDDE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05" y="3234048"/>
            <a:ext cx="1829348" cy="49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/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57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blipFill>
                <a:blip r:embed="rId3"/>
                <a:stretch>
                  <a:fillRect l="-565" t="-35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C01EE-574F-924C-986D-D252372A30C5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ADAE4F-39A8-F744-BFF1-FB6BCB060E2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87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that are “noteworthy” from #2,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with the outcome (Y)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blipFill>
                <a:blip r:embed="rId3"/>
                <a:stretch>
                  <a:fillRect l="-565" t="-302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42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89A0C-C4E4-2129-EE56-B2C75E8C4C25}"/>
              </a:ext>
            </a:extLst>
          </p:cNvPr>
          <p:cNvSpPr txBox="1"/>
          <p:nvPr/>
        </p:nvSpPr>
        <p:spPr>
          <a:xfrm>
            <a:off x="217280" y="930655"/>
            <a:ext cx="47441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Distinguished from the classical Meet-in-the-Middle in that: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aim to discover intermediary biomarkers but to reduce the exposome dimension in the context of an exposome-outcome association; this explains the order chosen for the different steps;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Added an adjustment for the outcome in the test of association between the exposure and the potential mediators.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96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188BC-784B-6846-B07E-E51DFB433CCE}"/>
              </a:ext>
            </a:extLst>
          </p:cNvPr>
          <p:cNvCxnSpPr>
            <a:cxnSpLocks/>
          </p:cNvCxnSpPr>
          <p:nvPr/>
        </p:nvCxnSpPr>
        <p:spPr>
          <a:xfrm>
            <a:off x="4572000" y="533781"/>
            <a:ext cx="3909628" cy="1305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58B0F6-9193-C548-8D13-D6CC9B363B46}"/>
              </a:ext>
            </a:extLst>
          </p:cNvPr>
          <p:cNvCxnSpPr>
            <a:cxnSpLocks/>
          </p:cNvCxnSpPr>
          <p:nvPr/>
        </p:nvCxnSpPr>
        <p:spPr>
          <a:xfrm>
            <a:off x="4572000" y="1298223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21F81-8890-1C4E-839C-950B45CD928B}"/>
              </a:ext>
            </a:extLst>
          </p:cNvPr>
          <p:cNvCxnSpPr>
            <a:cxnSpLocks/>
          </p:cNvCxnSpPr>
          <p:nvPr/>
        </p:nvCxnSpPr>
        <p:spPr>
          <a:xfrm>
            <a:off x="4572000" y="3409189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1B9F69-AC8C-084F-AD61-12D2E0950E9C}"/>
              </a:ext>
            </a:extLst>
          </p:cNvPr>
          <p:cNvSpPr/>
          <p:nvPr/>
        </p:nvSpPr>
        <p:spPr>
          <a:xfrm>
            <a:off x="4321220" y="2344159"/>
            <a:ext cx="4322265" cy="971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89082-08E8-2A49-B64F-BB0578EE8962}"/>
              </a:ext>
            </a:extLst>
          </p:cNvPr>
          <p:cNvSpPr/>
          <p:nvPr/>
        </p:nvSpPr>
        <p:spPr>
          <a:xfrm>
            <a:off x="4380271" y="3502742"/>
            <a:ext cx="4446639" cy="936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86C77-A1CF-AA47-9024-D8FDFF62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" y="1691907"/>
            <a:ext cx="3928585" cy="57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B7103-AE04-F747-9F1B-1B779BA4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42334" y="363151"/>
            <a:ext cx="2968960" cy="3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(Partial) Mediation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147268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1472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628129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7775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616553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572570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1EAFD-96CA-FA40-86BB-845F7C9C833E}"/>
              </a:ext>
            </a:extLst>
          </p:cNvPr>
          <p:cNvSpPr txBox="1"/>
          <p:nvPr/>
        </p:nvSpPr>
        <p:spPr>
          <a:xfrm>
            <a:off x="2309641" y="3997872"/>
            <a:ext cx="56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alter levels of obesity in children (Y)?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AB407-474F-7646-A10F-D12DAE00AD9B}"/>
              </a:ext>
            </a:extLst>
          </p:cNvPr>
          <p:cNvSpPr txBox="1"/>
          <p:nvPr/>
        </p:nvSpPr>
        <p:spPr>
          <a:xfrm>
            <a:off x="1008160" y="912492"/>
            <a:ext cx="797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5497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EB04383-BCDB-E076-D7A6-CF9BFE0B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21" y="639053"/>
            <a:ext cx="3924300" cy="863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72F92F-0299-A708-B90F-A432BBDE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21" y="1502653"/>
            <a:ext cx="4683424" cy="28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9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1: “Simple” Mediation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2: High Dimensional Mediation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in the Middle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3: LUCID (Combined Session for Lecture and Lab)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2281137" y="854814"/>
            <a:ext cx="5041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 the association of the risk factor (X) to the outcome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/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blipFill>
                <a:blip r:embed="rId2"/>
                <a:stretch>
                  <a:fillRect l="-1905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/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  <a:blipFill>
                <a:blip r:embed="rId3"/>
                <a:stretch>
                  <a:fillRect l="-53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5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40389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717F65-4B44-DA4B-A171-3198FE0C18DE}"/>
              </a:ext>
            </a:extLst>
          </p:cNvPr>
          <p:cNvSpPr txBox="1"/>
          <p:nvPr/>
        </p:nvSpPr>
        <p:spPr>
          <a:xfrm>
            <a:off x="4389471" y="2934612"/>
            <a:ext cx="4371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Establish association between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risk factor (X) and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mediator (M); one component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8588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93461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41547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35991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  <a:blipFill>
                <a:blip r:embed="rId3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CD5060-F79F-7743-B03D-F0C3D84AFD31}"/>
              </a:ext>
            </a:extLst>
          </p:cNvPr>
          <p:cNvSpPr txBox="1"/>
          <p:nvPr/>
        </p:nvSpPr>
        <p:spPr>
          <a:xfrm>
            <a:off x="162058" y="698205"/>
            <a:ext cx="3444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 and estimate the other component of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</a:t>
            </a:r>
          </a:p>
        </p:txBody>
      </p:sp>
    </p:spTree>
    <p:extLst>
      <p:ext uri="{BB962C8B-B14F-4D97-AF65-F5344CB8AC3E}">
        <p14:creationId xmlns:p14="http://schemas.microsoft.com/office/powerpoint/2010/main" val="9639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8605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66402</TotalTime>
  <Words>2623</Words>
  <Application>Microsoft Macintosh PowerPoint</Application>
  <PresentationFormat>On-screen Show (16:9)</PresentationFormat>
  <Paragraphs>507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Cambria Math</vt:lpstr>
      <vt:lpstr>1_Office Theme</vt:lpstr>
      <vt:lpstr>PowerPoint Presentation</vt:lpstr>
      <vt:lpstr>PowerPoint Presentation</vt:lpstr>
      <vt:lpstr>No Mediation Model</vt:lpstr>
      <vt:lpstr>Complete Mediation</vt:lpstr>
      <vt:lpstr>(Partial) Mediation Model</vt:lpstr>
      <vt:lpstr>Mediation: Step 1</vt:lpstr>
      <vt:lpstr>Mediation: Step 2</vt:lpstr>
      <vt:lpstr>Mediation: Step 3</vt:lpstr>
      <vt:lpstr>Mediation: Compare Total Effect to  Direct and Indirect Effect </vt:lpstr>
      <vt:lpstr>Calculating the Indirect Effect</vt:lpstr>
      <vt:lpstr>Calculating the Indirect Effect</vt:lpstr>
      <vt:lpstr>Calculating the Indirect Effect</vt:lpstr>
      <vt:lpstr>Calculating the Indirect Effect</vt:lpstr>
      <vt:lpstr>Calculating the Indirect Effect</vt:lpstr>
      <vt:lpstr>Mediation: Compare Total Effect to  Direct and Indirect Effect </vt:lpstr>
      <vt:lpstr>No Indirect Effect</vt:lpstr>
      <vt:lpstr>Complete Mediation</vt:lpstr>
      <vt:lpstr>Proportion of Mediation</vt:lpstr>
      <vt:lpstr>Test of Mediation</vt:lpstr>
      <vt:lpstr>Comment on Causal Mediation</vt:lpstr>
      <vt:lpstr>Comment on Causal Mediation</vt:lpstr>
      <vt:lpstr>Comment on Causal Mediation</vt:lpstr>
      <vt:lpstr>Reverse Causation</vt:lpstr>
      <vt:lpstr>Compare to Confounding</vt:lpstr>
      <vt:lpstr>Confounding In Regression</vt:lpstr>
      <vt:lpstr>Other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Dimensional Mediation</vt:lpstr>
      <vt:lpstr>High Dimensional Mediation</vt:lpstr>
      <vt:lpstr>Meet-in-the-Middle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1654</cp:revision>
  <cp:lastPrinted>2021-06-04T01:29:19Z</cp:lastPrinted>
  <dcterms:created xsi:type="dcterms:W3CDTF">2017-08-10T22:08:10Z</dcterms:created>
  <dcterms:modified xsi:type="dcterms:W3CDTF">2023-06-09T15:38:32Z</dcterms:modified>
</cp:coreProperties>
</file>